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05" r:id="rId5"/>
    <p:sldId id="259" r:id="rId6"/>
    <p:sldId id="270" r:id="rId7"/>
    <p:sldId id="260" r:id="rId8"/>
    <p:sldId id="269" r:id="rId9"/>
    <p:sldId id="306" r:id="rId10"/>
    <p:sldId id="296" r:id="rId11"/>
    <p:sldId id="297" r:id="rId12"/>
    <p:sldId id="271" r:id="rId13"/>
    <p:sldId id="299" r:id="rId14"/>
    <p:sldId id="312" r:id="rId15"/>
    <p:sldId id="313" r:id="rId16"/>
    <p:sldId id="301" r:id="rId17"/>
    <p:sldId id="304" r:id="rId18"/>
    <p:sldId id="307" r:id="rId19"/>
    <p:sldId id="303" r:id="rId20"/>
    <p:sldId id="268" r:id="rId21"/>
    <p:sldId id="284" r:id="rId22"/>
    <p:sldId id="275" r:id="rId23"/>
    <p:sldId id="310" r:id="rId24"/>
    <p:sldId id="309" r:id="rId25"/>
    <p:sldId id="286" r:id="rId26"/>
    <p:sldId id="314" r:id="rId27"/>
    <p:sldId id="289" r:id="rId28"/>
    <p:sldId id="308" r:id="rId29"/>
    <p:sldId id="291" r:id="rId30"/>
    <p:sldId id="311" r:id="rId31"/>
    <p:sldId id="293" r:id="rId32"/>
    <p:sldId id="265" r:id="rId33"/>
    <p:sldId id="266" r:id="rId34"/>
    <p:sldId id="267" r:id="rId35"/>
    <p:sldId id="281" r:id="rId36"/>
    <p:sldId id="282" r:id="rId37"/>
    <p:sldId id="283" r:id="rId3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17" autoAdjust="0"/>
  </p:normalViewPr>
  <p:slideViewPr>
    <p:cSldViewPr>
      <p:cViewPr varScale="1">
        <p:scale>
          <a:sx n="97" d="100"/>
          <a:sy n="97" d="100"/>
        </p:scale>
        <p:origin x="111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13FB6-5F9E-4051-A5F5-AE5DE3CB72E7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D8796-1C07-401D-B791-35FF2F30E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9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DF9A-FA60-45BB-86CF-8CD9691BE14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AA81-5E8F-40FB-A927-36B9B13E591A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C8A5-D042-45CB-862E-188F403BA38E}" type="datetime1">
              <a:rPr lang="en-US" smtClean="0"/>
              <a:t>12/21/2025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5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2000" y="0"/>
                </a:moveTo>
                <a:lnTo>
                  <a:pt x="0" y="0"/>
                </a:lnTo>
                <a:lnTo>
                  <a:pt x="0" y="571499"/>
                </a:lnTo>
                <a:lnTo>
                  <a:pt x="12192000" y="5714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81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0A564-81F6-48CD-9493-50637E9D0129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2C8-EB28-410F-8761-24FD40263097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19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1999" y="0"/>
                </a:moveTo>
                <a:lnTo>
                  <a:pt x="0" y="0"/>
                </a:lnTo>
                <a:lnTo>
                  <a:pt x="0" y="571503"/>
                </a:lnTo>
                <a:lnTo>
                  <a:pt x="12191999" y="571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781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348" y="6450780"/>
            <a:ext cx="809491" cy="2611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997" y="1102780"/>
            <a:ext cx="10368915" cy="4566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118-6FAF-48B7-8B3C-9C0C29CA0674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stu.ru/" TargetMode="Externa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://www.nstu.ru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tu.ru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stu.ru/" TargetMode="Externa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stu.ru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9779" y="6525638"/>
            <a:ext cx="94234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760" y="19357"/>
            <a:ext cx="11953240" cy="6858000"/>
            <a:chOff x="239344" y="0"/>
            <a:chExt cx="1195324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44" y="6450787"/>
              <a:ext cx="809497" cy="261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8958" y="0"/>
              <a:ext cx="6763384" cy="6858000"/>
            </a:xfrm>
            <a:custGeom>
              <a:avLst/>
              <a:gdLst/>
              <a:ahLst/>
              <a:cxnLst/>
              <a:rect l="l" t="t" r="r" b="b"/>
              <a:pathLst>
                <a:path w="6763384" h="6858000">
                  <a:moveTo>
                    <a:pt x="0" y="0"/>
                  </a:moveTo>
                  <a:lnTo>
                    <a:pt x="0" y="6858000"/>
                  </a:lnTo>
                  <a:lnTo>
                    <a:pt x="6763042" y="6858000"/>
                  </a:lnTo>
                  <a:lnTo>
                    <a:pt x="6763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C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1200" y="592551"/>
            <a:ext cx="6763384" cy="1674817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Квадартично-корневой ковариационный </a:t>
            </a:r>
            <a:r>
              <a:rPr lang="ru-RU" dirty="0" err="1">
                <a:solidFill>
                  <a:schemeClr val="bg1"/>
                </a:solidFill>
              </a:rPr>
              <a:t>фильтр</a:t>
            </a:r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Калмана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179" y="330009"/>
            <a:ext cx="2664460" cy="1644650"/>
            <a:chOff x="393179" y="330009"/>
            <a:chExt cx="2664460" cy="1644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79" y="1518373"/>
              <a:ext cx="2051634" cy="455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79" y="330009"/>
              <a:ext cx="2664129" cy="8606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A55B3-17CB-A706-5C17-B044F8574D50}"/>
              </a:ext>
            </a:extLst>
          </p:cNvPr>
          <p:cNvSpPr txBox="1"/>
          <p:nvPr/>
        </p:nvSpPr>
        <p:spPr>
          <a:xfrm>
            <a:off x="5638800" y="4800600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solidFill>
                  <a:srgbClr val="FFFFFF"/>
                </a:solidFill>
              </a:rPr>
              <a:t>Выполнили:</a:t>
            </a:r>
          </a:p>
          <a:p>
            <a:r>
              <a:rPr lang="ru-RU" spc="-10" dirty="0" err="1">
                <a:solidFill>
                  <a:srgbClr val="FFFFFF"/>
                </a:solidFill>
              </a:rPr>
              <a:t>Хасбалла</a:t>
            </a:r>
            <a:r>
              <a:rPr lang="ru-RU" spc="-10" dirty="0">
                <a:solidFill>
                  <a:srgbClr val="FFFFFF"/>
                </a:solidFill>
              </a:rPr>
              <a:t> </a:t>
            </a:r>
            <a:r>
              <a:rPr lang="ru-RU" spc="-10" dirty="0" err="1">
                <a:solidFill>
                  <a:srgbClr val="FFFFFF"/>
                </a:solidFill>
              </a:rPr>
              <a:t>Стифин</a:t>
            </a:r>
            <a:endParaRPr lang="ru-RU" spc="-10" dirty="0">
              <a:solidFill>
                <a:srgbClr val="FFFFFF"/>
              </a:solidFill>
            </a:endParaRPr>
          </a:p>
          <a:p>
            <a:r>
              <a:rPr lang="ru-RU" spc="-10" dirty="0">
                <a:solidFill>
                  <a:srgbClr val="FFFFFF"/>
                </a:solidFill>
              </a:rPr>
              <a:t>Ямщиков Владимир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99E8-33B8-6681-9FA0-0AF85A16EEC2}"/>
              </a:ext>
            </a:extLst>
          </p:cNvPr>
          <p:cNvSpPr txBox="1"/>
          <p:nvPr/>
        </p:nvSpPr>
        <p:spPr>
          <a:xfrm>
            <a:off x="5638800" y="2844224"/>
            <a:ext cx="518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-140" dirty="0">
                <a:solidFill>
                  <a:srgbClr val="FFFFFF"/>
                </a:solidFill>
                <a:latin typeface="Arial"/>
                <a:ea typeface="+mj-ea"/>
                <a:cs typeface="Arial"/>
              </a:rPr>
              <a:t>Square Root Covariance Filter (SRCF)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77B4-2BD9-0B4E-0C3F-A9F78CD5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Вычислительная схема алгоритма:</a:t>
                </a:r>
              </a:p>
              <a:p>
                <a:r>
                  <a:rPr lang="ru-RU" b="1" dirty="0"/>
                  <a:t>Шаг 1: Формирование </a:t>
                </a:r>
                <a:r>
                  <a:rPr lang="en-US" b="1" dirty="0" err="1"/>
                  <a:t>prearray</a:t>
                </a:r>
                <a:r>
                  <a:rPr lang="en-US" b="1" dirty="0"/>
                  <a:t>:</a:t>
                </a:r>
              </a:p>
              <a:p>
                <a:r>
                  <a:rPr lang="ru-RU" dirty="0"/>
                  <a:t>Осуществляется сборка прямоугольной блочной матрицы:</a:t>
                </a:r>
              </a:p>
              <a:p>
                <a:r>
                  <a:rPr lang="ru-RU" dirty="0"/>
                  <a:t>Квадратичные корни ковариаций шума измерений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шума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Квадратичный корень ковариации состояния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Матрицы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:r>
                  <a:rPr lang="ru-RU" b="1" dirty="0"/>
                  <a:t>Шаг 2: Ортогональное преобразование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Применение </a:t>
                </a:r>
                <a:r>
                  <a:rPr lang="en-US" dirty="0"/>
                  <a:t>QR-</a:t>
                </a:r>
                <a:r>
                  <a:rPr lang="ru-RU" dirty="0"/>
                  <a:t>разложения для приведения матрицы к треугольному виду с использованием устойчивых ортогональных преобразований и сохранением структуры блочной матрицы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  <a:p>
                <a:r>
                  <a:rPr lang="ru-RU" b="1" dirty="0"/>
                  <a:t>Шаг 3: Извлечение результатов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Формирование </a:t>
                </a:r>
                <a:r>
                  <a:rPr lang="en-US" dirty="0" err="1"/>
                  <a:t>postarray</a:t>
                </a:r>
                <a:r>
                  <a:rPr lang="en-US" dirty="0"/>
                  <a:t>, </a:t>
                </a:r>
                <a:r>
                  <a:rPr lang="ru-RU" dirty="0"/>
                  <a:t>откуда последовательно извлекаются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b="1" dirty="0"/>
                  <a:t>Шаг 4: Обновление оценки состояния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  <a:blipFill>
                <a:blip r:embed="rId2"/>
                <a:stretch>
                  <a:fillRect l="-1301" t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467A89A0-E2C4-9AFC-04F9-89DDD7D660F4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DDC68B-1CC1-E0BB-011D-56685DFA2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26B7E-852F-2EFA-222F-1F809D0B48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175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8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E3DF-5552-0569-73C9-11BA482A3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/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Численная устойчивость: </a:t>
                </a:r>
                <a:r>
                  <a:rPr lang="ru-RU" sz="2000" dirty="0"/>
                  <a:t>исключается потеря положительной определённости ковариационных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что предотвращает расхождение фильтра</a:t>
                </a:r>
                <a:r>
                  <a:rPr lang="en-US" sz="2000" dirty="0"/>
                  <a:t>; </a:t>
                </a:r>
                <a:r>
                  <a:rPr lang="ru-RU" sz="2000" dirty="0"/>
                  <a:t>порядок ошибок округления составляет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 – машинная точность</a:t>
                </a:r>
                <a:r>
                  <a:rPr lang="en-US" sz="2000" dirty="0"/>
                  <a:t>;</a:t>
                </a:r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Высокая точность:</a:t>
                </a:r>
                <a:r>
                  <a:rPr lang="ru-RU" sz="2000" dirty="0"/>
                  <a:t> обеспечивается автоматическим сохранением </a:t>
                </a:r>
                <a:r>
                  <a:rPr lang="ru-RU" sz="2000" dirty="0" err="1"/>
                  <a:t>симметриии</a:t>
                </a:r>
                <a:r>
                  <a:rPr lang="ru-RU" sz="2000" dirty="0"/>
                  <a:t> структуры ковариационных матриц</a:t>
                </a:r>
                <a:r>
                  <a:rPr lang="en-US" sz="2000" dirty="0"/>
                  <a:t>; </a:t>
                </a:r>
                <a:r>
                  <a:rPr lang="ru-RU" sz="2000" dirty="0"/>
                  <a:t>метод устойчив к использованию плохо обусловленных матриц (например</a:t>
                </a:r>
                <a:r>
                  <a:rPr lang="en-US" sz="2000" dirty="0"/>
                  <a:t>, </a:t>
                </a:r>
                <a:r>
                  <a:rPr lang="ru-RU" sz="2000" dirty="0"/>
                  <a:t>матрицам Гильберта или вырожденным матрицам)</a:t>
                </a:r>
                <a:r>
                  <a:rPr lang="en-US" sz="2000" dirty="0"/>
                  <a:t>; </a:t>
                </a:r>
                <a:r>
                  <a:rPr lang="ru-RU" sz="2000" dirty="0"/>
                  <a:t>увеличение точности достигается за счёт использования ортогональных преобразований для обновления матричных факторов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в соответствии с уравнением </a:t>
                </a:r>
                <a:r>
                  <a:rPr lang="ru-RU" sz="2000" dirty="0" err="1"/>
                  <a:t>Рикатти</a:t>
                </a:r>
                <a:r>
                  <a:rPr lang="en-US" sz="2000" dirty="0"/>
                  <a:t>, </a:t>
                </a:r>
                <a:r>
                  <a:rPr lang="ru-RU" sz="2000" dirty="0"/>
                  <a:t>записанным в блочно-матричной форме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Универсальность:</a:t>
                </a:r>
                <a:r>
                  <a:rPr lang="ru-RU" sz="2000" dirty="0"/>
                  <a:t> алгоритм является единым для различных типов систем (непрерывных, дискретных, стационарных, нестационарных)  с возможностью адаптации для обработки скалярных измерений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  <a:blipFill>
                <a:blip r:embed="rId2"/>
                <a:stretch>
                  <a:fillRect l="-1257" t="-1242" b="-1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466C1DB-E413-CA0F-12F6-122F45D9E58B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95A21C-C35B-0302-599D-EB40C97F3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 подхода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BC7FA7-3A42-38D2-011B-EAECD113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E411B-ADA2-000A-99E6-3D44784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</p:spPr>
            <p:txBody>
              <a:bodyPr/>
              <a:lstStyle/>
              <a:p>
                <a:r>
                  <a:rPr lang="ru-RU" dirty="0"/>
                  <a:t>1</a:t>
                </a:r>
                <a:r>
                  <a:rPr lang="en-US" dirty="0"/>
                  <a:t>. </a:t>
                </a:r>
                <a:r>
                  <a:rPr lang="ru-RU" b="1" dirty="0"/>
                  <a:t>Начальные значения: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0|0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/>
                  <a:t>Вычислить: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—</a:t>
                </a:r>
                <a:r>
                  <a:rPr lang="ru-RU" dirty="0"/>
                  <a:t> нижние треугольные факторы </a:t>
                </a:r>
                <a:r>
                  <a:rPr lang="ru-RU" dirty="0" err="1"/>
                  <a:t>Холецкого</a:t>
                </a:r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2. </a:t>
                </a:r>
                <a:r>
                  <a:rPr lang="ru-RU" b="1" dirty="0"/>
                  <a:t>Исходные данные:</a:t>
                </a:r>
                <a:endParaRPr lang="en-US" b="1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квадратичный корень апостериорной ковариации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);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апостериорная оценка состояния на шаге </a:t>
                </a:r>
                <a:r>
                  <a:rPr lang="en-US" dirty="0"/>
                  <a:t>k;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матрицы модели</a:t>
                </a:r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квадратичные корни ковариаций шумов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ru-RU" dirty="0"/>
                  <a:t>)</a:t>
                </a:r>
                <a:r>
                  <a:rPr lang="en-US" dirty="0"/>
                  <a:t>; </a:t>
                </a:r>
                <a:endParaRPr lang="ru-RU" dirty="0"/>
              </a:p>
              <a:p>
                <a:r>
                  <a:rPr lang="en-US" dirty="0"/>
                  <a:t>3.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prearray</a:t>
                </a:r>
                <a:r>
                  <a:rPr lang="ru-RU" b="1" dirty="0"/>
                  <a:t>: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шум измерений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(фильтрация−коррекция)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−связь измерения и состояния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−динамика системы (экстраполяция−прогноз)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−шум процесса 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экстраполяция−прогноз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4. </a:t>
                </a:r>
                <a:r>
                  <a:rPr lang="ru-RU" b="1" dirty="0"/>
                  <a:t>Ортогонализация:</a:t>
                </a:r>
              </a:p>
              <a:p>
                <a:r>
                  <a:rPr lang="ru-RU" dirty="0"/>
                  <a:t>Применение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получаемого преобразованиями </a:t>
                </a:r>
                <a:r>
                  <a:rPr lang="ru-RU" dirty="0" err="1"/>
                  <a:t>Хаусхолдера</a:t>
                </a:r>
                <a:r>
                  <a:rPr lang="ru-R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  <a:blipFill>
                <a:blip r:embed="rId2"/>
                <a:stretch>
                  <a:fillRect l="-1219" t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2AEA0-AB69-70A4-A91C-1DA9DB9AD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3CB9-358E-07E8-988B-30FAFB6442D9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5922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2FD3-4DF2-4D0F-B599-02FDB095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C522-6CC5-65E4-D5B4-FAA44CA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</p:spPr>
            <p:txBody>
              <a:bodyPr/>
              <a:lstStyle/>
              <a:p>
                <a:r>
                  <a:rPr lang="en-US" dirty="0"/>
                  <a:t>5.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postarray</a:t>
                </a:r>
                <a:r>
                  <a:rPr lang="ru-RU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априорной ковариации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результат экстраполяции</a:t>
                </a:r>
                <a:r>
                  <a:rPr lang="en-US" dirty="0"/>
                  <a:t>);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(результат фильтрации)</a:t>
                </a:r>
                <a:r>
                  <a:rPr lang="en-US" dirty="0"/>
                  <a:t>;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6. </a:t>
                </a:r>
                <a:r>
                  <a:rPr lang="ru-RU" b="1" dirty="0"/>
                  <a:t>Вычисление коэффициента усиления и обновление состояния:</a:t>
                </a:r>
              </a:p>
              <a:p>
                <a:r>
                  <a:rPr lang="ru-RU" b="1" dirty="0"/>
                  <a:t>Коэффициент усиления Калмана: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Обновление состояния: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  <a:blipFill>
                <a:blip r:embed="rId2"/>
                <a:stretch>
                  <a:fillRect l="-1299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/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/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QR-</a:t>
                </a:r>
                <a:r>
                  <a:rPr lang="ru-RU" dirty="0"/>
                  <a:t>преобразование</a:t>
                </a:r>
                <a:r>
                  <a:rPr lang="en-US" dirty="0"/>
                  <a:t> </a:t>
                </a:r>
                <a:r>
                  <a:rPr lang="ru-RU" dirty="0"/>
                  <a:t>для вычисления ортогонального преобразования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blipFill>
                <a:blip r:embed="rId4"/>
                <a:stretch>
                  <a:fillRect l="-1100" t="-28889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/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blipFill>
                <a:blip r:embed="rId5"/>
                <a:stretch>
                  <a:fillRect l="-742" r="-557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88171-A98D-22B1-9AD3-057DA5418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473FB-A2DA-CD01-7C8E-AEC6B21C85CD}"/>
              </a:ext>
            </a:extLst>
          </p:cNvPr>
          <p:cNvSpPr txBox="1"/>
          <p:nvPr/>
        </p:nvSpPr>
        <p:spPr>
          <a:xfrm>
            <a:off x="10896600" y="6547367"/>
            <a:ext cx="117348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chemeClr val="bg1"/>
                </a:solidFill>
                <a:latin typeface="Microsoft Sans Serif"/>
                <a:cs typeface="Microsoft Sans 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www.nstu.ru</a:t>
            </a:r>
            <a:endParaRPr lang="en-US" sz="135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5108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E45-2203-EA2B-6179-C298FA4D5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1EA8D-3691-9F64-6024-B8DD49B88B6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9DA55-836F-5E44-51A8-8B004C1383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CE5D-28EE-33C4-F17B-BFB75DB3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ED306-E776-8E70-2B71-633E298A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</p:spPr>
            <p:txBody>
              <a:bodyPr/>
              <a:lstStyle/>
              <a:p>
                <a:r>
                  <a:rPr lang="ru-RU" b="1" dirty="0"/>
                  <a:t>Фаза </a:t>
                </a:r>
                <a:r>
                  <a:rPr lang="en-US" b="1" dirty="0"/>
                  <a:t>2</a:t>
                </a:r>
                <a:r>
                  <a:rPr lang="ru-RU" b="1" dirty="0"/>
                  <a:t>: Фильтрация (коррекция в момент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ru-RU" b="1" dirty="0"/>
                  <a:t>)</a:t>
                </a:r>
                <a:r>
                  <a:rPr lang="ru-RU" dirty="0"/>
                  <a:t>: </a:t>
                </a:r>
                <a:endParaRPr lang="en-US" dirty="0"/>
              </a:p>
              <a:p>
                <a:r>
                  <a:rPr lang="ru-RU" dirty="0"/>
                  <a:t>Принцип ортогонального проектирования: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Оптимальный коэффициент Калмана находится из условия ортогональности ошибки оценки к невязке: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Выразим значение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b="0" dirty="0"/>
              </a:p>
              <a:p>
                <a:r>
                  <a:rPr lang="ru-RU" b="0" dirty="0"/>
                  <a:t>Ошибка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Ковариацию ошибки после фильтрации найдём с помощью уравнения Джозефа:</a:t>
                </a:r>
              </a:p>
              <a:p>
                <a:r>
                  <a:rPr lang="ru-RU" b="0" dirty="0"/>
                  <a:t>Ошибка фильтрации: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ru-RU" b="0" dirty="0"/>
                  <a:t>Ковариация: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Стандартная форма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  <a:blipFill>
                <a:blip r:embed="rId2"/>
                <a:stretch>
                  <a:fillRect l="-1247" t="-1309" r="-3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9F30B-C2F1-CD5F-77AE-DFAF1FDBB1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922B5-AF5C-C3E4-41D7-FA7BEFCA6B61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627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D095-4C70-C5F6-6002-18A8C632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515F-D98C-DA87-EF68-7E469325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</p:spPr>
            <p:txBody>
              <a:bodyPr/>
              <a:lstStyle/>
              <a:p>
                <a:r>
                  <a:rPr lang="ru-RU" sz="1600" dirty="0"/>
                  <a:t>В результате</a:t>
                </a:r>
                <a:r>
                  <a:rPr lang="en-US" sz="1600" dirty="0"/>
                  <a:t>, </a:t>
                </a:r>
                <a:r>
                  <a:rPr lang="ru-RU" sz="1600" dirty="0"/>
                  <a:t>были получены формулы для алгоритма </a:t>
                </a:r>
                <a:r>
                  <a:rPr lang="en-US" sz="1600" dirty="0"/>
                  <a:t>CKF-TM. </a:t>
                </a:r>
                <a:r>
                  <a:rPr lang="ru-RU" sz="1600" dirty="0"/>
                  <a:t>Выразим формулы алгоритма </a:t>
                </a:r>
                <a:r>
                  <a:rPr lang="en-US" sz="1600" dirty="0"/>
                  <a:t>CKF </a:t>
                </a:r>
                <a:r>
                  <a:rPr lang="ru-RU" sz="1600" dirty="0"/>
                  <a:t>через факторизацию</a:t>
                </a:r>
                <a:r>
                  <a:rPr lang="en-US" sz="1600" dirty="0"/>
                  <a:t>.</a:t>
                </a:r>
              </a:p>
              <a:p>
                <a:r>
                  <a:rPr lang="ru-RU" sz="1600" dirty="0"/>
                  <a:t>Введём квадратный корень ковариации невязки: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ru-RU" sz="1600" dirty="0"/>
                  <a:t> - верхнетреугольная матрица по разложению </a:t>
                </a:r>
                <a:r>
                  <a:rPr lang="ru-RU" sz="1600" dirty="0" err="1"/>
                  <a:t>Холецкого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Нормализованная 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;</a:t>
                </a:r>
                <a:r>
                  <a:rPr lang="ru-RU" sz="1600" dirty="0"/>
                  <a:t> </a:t>
                </a:r>
                <a:r>
                  <a:rPr lang="en-US" sz="1600" dirty="0"/>
                  <a:t>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1600"/>
                        <m:t>единичная матрица размера 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  <m:r>
                        <m:rPr>
                          <m:nor/>
                        </m:rPr>
                        <a:rPr lang="ru-RU" sz="1600"/>
                        <m:t>×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Невязка через нормализованную: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r>
                  <a:rPr lang="ru-RU" sz="1600" b="0" dirty="0"/>
                  <a:t>Нормализованный </a:t>
                </a:r>
                <a:r>
                  <a:rPr lang="ru-RU" sz="1600" dirty="0"/>
                  <a:t>к</a:t>
                </a:r>
                <a:r>
                  <a:rPr lang="ru-RU" sz="1600" b="0" dirty="0"/>
                  <a:t>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Уравнение обновления состояния для шага </a:t>
                </a:r>
                <a:r>
                  <a:rPr lang="en-US" sz="1600" dirty="0"/>
                  <a:t>k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b="0" dirty="0"/>
                  <a:t>Экстраполяция от </a:t>
                </a:r>
                <a:r>
                  <a:rPr lang="en-US" sz="1600" b="0" dirty="0"/>
                  <a:t>k </a:t>
                </a:r>
                <a:r>
                  <a:rPr lang="ru-RU" sz="1600" b="0" dirty="0"/>
                  <a:t>к </a:t>
                </a:r>
                <a:r>
                  <a:rPr lang="en-US" sz="1600" b="0" dirty="0"/>
                  <a:t>k+1: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r>
                  <a:rPr lang="ru-RU" b="0" dirty="0"/>
                  <a:t> 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  <a:blipFill>
                <a:blip r:embed="rId2"/>
                <a:stretch>
                  <a:fillRect l="-1070" t="-1044" r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8A835-6F87-4625-0B04-337F54258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21524-8C80-7F9A-1E04-AF099E3331C9}"/>
              </a:ext>
            </a:extLst>
          </p:cNvPr>
          <p:cNvSpPr txBox="1"/>
          <p:nvPr/>
        </p:nvSpPr>
        <p:spPr>
          <a:xfrm>
            <a:off x="10923495" y="6552298"/>
            <a:ext cx="121471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468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2F12-ACB7-C033-68F3-38A64E18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06BE-680B-82AB-21CD-08DDD048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</p:spPr>
            <p:txBody>
              <a:bodyPr/>
              <a:lstStyle/>
              <a:p>
                <a:r>
                  <a:rPr lang="ru-RU" dirty="0"/>
                  <a:t>Уравнение обновления ковариации: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Уравнение ковариации ошибки предсказания: коррекция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Прогноз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Подстановка: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В результате</a:t>
                </a:r>
                <a:r>
                  <a:rPr lang="en-US" dirty="0"/>
                  <a:t>, </a:t>
                </a:r>
                <a:r>
                  <a:rPr lang="ru-RU" dirty="0"/>
                  <a:t>были получены следующие формулы алгоритма </a:t>
                </a:r>
                <a:r>
                  <a:rPr lang="en-US" dirty="0"/>
                  <a:t>CKF </a:t>
                </a:r>
                <a:r>
                  <a:rPr lang="ru-RU" dirty="0"/>
                  <a:t>с использованием факторизованного представления матрицы ковариации невязки измерений:</a:t>
                </a:r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Нормализованная невязка измерений: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невязки измерений: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Нормализованный коэффициент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ошибки предсказания: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Эти формулы понадобятся нам при доказательстве искомого </a:t>
                </a:r>
                <a:r>
                  <a:rPr lang="en-US" dirty="0"/>
                  <a:t>SRCF </a:t>
                </a:r>
                <a:r>
                  <a:rPr lang="ru-RU" dirty="0"/>
                  <a:t>метода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  <a:blipFill>
                <a:blip r:embed="rId2"/>
                <a:stretch>
                  <a:fillRect l="-1279" t="-1214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56E898-16F2-78B4-9043-BDF6789573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CA76-6874-9A3E-0926-E2DB4734FA90}"/>
              </a:ext>
            </a:extLst>
          </p:cNvPr>
          <p:cNvSpPr txBox="1"/>
          <p:nvPr/>
        </p:nvSpPr>
        <p:spPr>
          <a:xfrm>
            <a:off x="10896600" y="6553200"/>
            <a:ext cx="11725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337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1BA-7CBF-CCD8-00BF-2B03C7AC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70F7F-170D-6C94-F2F5-709F413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</p:spPr>
            <p:txBody>
              <a:bodyPr/>
              <a:lstStyle/>
              <a:p>
                <a:r>
                  <a:rPr lang="ru-RU" dirty="0"/>
                  <a:t>В блочной форме (размер матрицы равен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алгоритм </a:t>
                </a:r>
                <a:r>
                  <a:rPr lang="en-US" dirty="0"/>
                  <a:t>SRCF </a:t>
                </a:r>
                <a:r>
                  <a:rPr lang="ru-RU" dirty="0"/>
                  <a:t>выглядит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матрица ортогональных преобразований</a:t>
                </a:r>
                <a:r>
                  <a:rPr lang="en-US" dirty="0"/>
                  <a:t>, </a:t>
                </a:r>
                <a:r>
                  <a:rPr lang="ru-RU" dirty="0"/>
                  <a:t>приводящая к верхнему треугольному виду (триангуляция) левую блочную матрицу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groupChr>
                      <m:groupChrPr>
                        <m:chr m:val="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ru-RU" dirty="0"/>
                  <a:t>Докажем</a:t>
                </a:r>
                <a:r>
                  <a:rPr lang="en-US" dirty="0"/>
                  <a:t>, </a:t>
                </a:r>
                <a:r>
                  <a:rPr lang="ru-RU" dirty="0"/>
                  <a:t>что данная блочная запись уравнения эквивалентна уравнению следующего вида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ковариация ошибки предсказаний</a:t>
                </a:r>
                <a:r>
                  <a:rPr lang="en-US" dirty="0"/>
                  <a:t>.</a:t>
                </a:r>
              </a:p>
              <a:p>
                <a:r>
                  <a:rPr lang="ru-RU" dirty="0" err="1"/>
                  <a:t>Домножим</a:t>
                </a:r>
                <a:r>
                  <a:rPr lang="ru-RU" dirty="0"/>
                  <a:t> левую и правую части уравнений на транспонированную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𝑝𝑟𝑒𝑎𝑟𝑟𝑎𝑦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𝑎𝑟𝑟𝑎𝑦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Для </a:t>
                </a:r>
                <a:r>
                  <a:rPr lang="en-US" dirty="0" err="1"/>
                  <a:t>prearray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  <a:blipFill>
                <a:blip r:embed="rId2"/>
                <a:stretch>
                  <a:fillRect l="-1247" t="-1538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0D7DA-072D-D6A5-D480-1BE6EBF331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0C12A-1596-64ED-7263-AEB538CD69BE}"/>
              </a:ext>
            </a:extLst>
          </p:cNvPr>
          <p:cNvSpPr txBox="1"/>
          <p:nvPr/>
        </p:nvSpPr>
        <p:spPr>
          <a:xfrm>
            <a:off x="10896600" y="6551375"/>
            <a:ext cx="1182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955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39F8-297E-EBF5-1495-1CF3C065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A215-DA71-E707-8631-0738001B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Для </a:t>
                </a:r>
                <a:r>
                  <a:rPr lang="en-US" sz="1600" dirty="0" err="1"/>
                  <a:t>postarray</a:t>
                </a:r>
                <a:r>
                  <a:rPr lang="en-US" sz="16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Сравним полученные блоки с выведенными ранее формулами: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⇒совпадает с ковариацией невязки измерений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ковариация между будущей ошибкой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ошибка прогноза 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+1) 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и текущей невязкой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совпадает с нормированным коэффициентом Калмана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совпадает с ковариацией ошибки предсказания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r>
                  <a:rPr lang="ru-RU" sz="1600" dirty="0">
                    <a:latin typeface="Cambria Math" panose="02040503050406030204" pitchFamily="18" charset="0"/>
                  </a:rPr>
                  <a:t>Полученные значения в блоках совпадают со значениями фильтра </a:t>
                </a:r>
                <a:r>
                  <a:rPr lang="en-US" sz="1600" dirty="0">
                    <a:latin typeface="Cambria Math" panose="02040503050406030204" pitchFamily="18" charset="0"/>
                  </a:rPr>
                  <a:t>CKF </a:t>
                </a:r>
                <a:r>
                  <a:rPr lang="ru-RU" sz="1600" dirty="0">
                    <a:latin typeface="Cambria Math" panose="02040503050406030204" pitchFamily="18" charset="0"/>
                  </a:rPr>
                  <a:t>с использованием факторизованного представления матрицы ковариации невязки измерений – делаем вывод</a:t>
                </a:r>
                <a:r>
                  <a:rPr lang="en-US" sz="1600" dirty="0">
                    <a:latin typeface="Cambria Math" panose="02040503050406030204" pitchFamily="18" charset="0"/>
                  </a:rPr>
                  <a:t>,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что наше доказательство верно</a:t>
                </a:r>
                <a:r>
                  <a:rPr lang="en-US" sz="1600" dirty="0">
                    <a:latin typeface="Cambria Math" panose="02040503050406030204" pitchFamily="18" charset="0"/>
                  </a:rPr>
                  <a:t>.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ЧТД</a:t>
                </a:r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831737-5B63-80D3-F376-436EB7AB6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2CDCD-8297-AF25-7A58-86F638CA6407}"/>
              </a:ext>
            </a:extLst>
          </p:cNvPr>
          <p:cNvSpPr txBox="1"/>
          <p:nvPr/>
        </p:nvSpPr>
        <p:spPr>
          <a:xfrm>
            <a:off x="10930354" y="6553200"/>
            <a:ext cx="121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3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Введение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902425-CEE8-93DA-D77F-413338C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10368915" cy="3336811"/>
          </a:xfrm>
        </p:spPr>
        <p:txBody>
          <a:bodyPr/>
          <a:lstStyle/>
          <a:p>
            <a:pPr marL="47625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Классическая реализация фильтра Калмана (CKF)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dirty="0"/>
              <a:t> – </a:t>
            </a:r>
            <a:r>
              <a:rPr lang="ru-RU" dirty="0"/>
              <a:t>полученные измерения будут содержать большие вычислительные ошибки.</a:t>
            </a:r>
          </a:p>
          <a:p>
            <a:pPr marL="47625" marR="5080">
              <a:lnSpc>
                <a:spcPct val="100000"/>
              </a:lnSpc>
              <a:spcBef>
                <a:spcPts val="100"/>
              </a:spcBef>
            </a:pPr>
            <a:br>
              <a:rPr lang="ru-RU" dirty="0"/>
            </a:br>
            <a:r>
              <a:rPr lang="ru-RU" b="1" dirty="0"/>
              <a:t>Квадратный Корневой Ковариационный Фильтр (SRCF)</a:t>
            </a:r>
            <a:r>
              <a:rPr lang="ru-RU" dirty="0"/>
              <a:t> решает эту проблему, выполняя все вычислительно чувствительные операции непосредственно с квадратными корнями ковариационных матриц. Этот подход предотвращает их вырождение и обеспечивает устойчивость алгоритма, что делает SRCF предпочтительным выбором для ответственных применений, пользуясь большим спросом в решении прикладных задач.</a:t>
            </a:r>
            <a:endParaRPr lang="ru-RU" spc="-10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6047A-BC91-884A-39B8-7F08E8EB0C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050" y="2208591"/>
            <a:ext cx="554808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Преимущества </a:t>
            </a:r>
            <a:r>
              <a:rPr lang="ru-RU" sz="1600" b="1" dirty="0"/>
              <a:t>✅</a:t>
            </a:r>
            <a:r>
              <a:rPr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Высокая численная устойчивость</a:t>
            </a:r>
            <a:r>
              <a:rPr lang="en-US" sz="1600" b="1" dirty="0"/>
              <a:t>.</a:t>
            </a:r>
            <a:r>
              <a:rPr lang="en-US" sz="1600" dirty="0"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Повышенная точность в длительных задачах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Надёжность при плохой обусловленности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 </a:t>
            </a:r>
            <a:r>
              <a:rPr lang="ru-RU" sz="1600" b="1" dirty="0"/>
              <a:t>Вычислительная сложность SRCF сопоставима с CKF и сильно зависит от размерности задачи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ru-RU" sz="1600" dirty="0"/>
              <a:t>более эффективен при больших значениях </a:t>
            </a:r>
            <a:r>
              <a:rPr lang="en-US" sz="1600" dirty="0"/>
              <a:t>n).</a:t>
            </a:r>
            <a:endParaRPr lang="ru-RU"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5074" y="656157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53" y="299872"/>
            <a:ext cx="10373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</a:t>
            </a:r>
            <a:r>
              <a:rPr spc="-3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lang="ru-RU" dirty="0"/>
              <a:t>недостатки</a:t>
            </a:r>
            <a:r>
              <a:rPr spc="-25" dirty="0"/>
              <a:t> </a:t>
            </a:r>
            <a:r>
              <a:rPr lang="ru-RU" dirty="0"/>
              <a:t>алгоритма фильтрации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084277" y="2212892"/>
            <a:ext cx="6022731" cy="1686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Недостатки </a:t>
            </a:r>
            <a:r>
              <a:rPr lang="ru-RU" sz="1600" b="1" dirty="0"/>
              <a:t>❌</a:t>
            </a:r>
            <a:r>
              <a:rPr lang="ru-RU" sz="1600" spc="-10" dirty="0">
                <a:latin typeface="Microsoft Sans Serif"/>
                <a:cs typeface="Microsoft Sans Serif"/>
              </a:rPr>
              <a:t>:</a:t>
            </a:r>
            <a:endParaRPr lang="ru-RU"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Вычислительная сложность</a:t>
            </a:r>
            <a:r>
              <a:rPr lang="en-US" sz="1600" b="1" dirty="0"/>
              <a:t> </a:t>
            </a:r>
            <a:r>
              <a:rPr lang="ru-RU" sz="1600" b="1" dirty="0"/>
              <a:t>выше при малых </a:t>
            </a:r>
            <a:r>
              <a:rPr lang="en-US" sz="1600" b="1" dirty="0"/>
              <a:t>n</a:t>
            </a:r>
            <a:r>
              <a:rPr lang="ru-RU" sz="1600" b="1" dirty="0"/>
              <a:t>.</a:t>
            </a:r>
          </a:p>
          <a:p>
            <a:pPr marL="130810" marR="22860" indent="-118745">
              <a:lnSpc>
                <a:spcPts val="2160"/>
              </a:lnSpc>
              <a:spcBef>
                <a:spcPts val="210"/>
              </a:spcBef>
            </a:pPr>
            <a:r>
              <a:rPr lang="en-US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en-US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Алгоритмическая сложность реализации.</a:t>
            </a:r>
          </a:p>
          <a:p>
            <a:pPr marL="130810" marR="5080" indent="-118745">
              <a:lnSpc>
                <a:spcPts val="2160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Ограниченный выигрыш для всех оцениваемых величин.</a:t>
            </a:r>
          </a:p>
          <a:p>
            <a:pPr marL="130810" marR="5080" indent="-118745">
              <a:lnSpc>
                <a:spcPts val="2160"/>
              </a:lnSpc>
            </a:pPr>
            <a:endParaRPr lang="ru-RU" sz="1600" b="1" dirty="0"/>
          </a:p>
          <a:p>
            <a:pPr marL="130810" marR="5080" indent="-118745">
              <a:lnSpc>
                <a:spcPts val="2160"/>
              </a:lnSpc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DAC83-E419-E0AA-62FA-F795D858E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F72-B995-36A2-2BE2-60BF56A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BABB9E-254B-73B9-173F-DC425841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3"/>
            <a:ext cx="10889234" cy="143052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lang="ru-RU" sz="1800" b="0" spc="-10" dirty="0">
                <a:latin typeface="Microsoft Sans Serif"/>
                <a:cs typeface="Microsoft Sans Serif"/>
              </a:rPr>
              <a:t>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</a:t>
            </a:r>
            <a:r>
              <a:rPr lang="en-US" sz="1800" b="0" spc="-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ECD02BD-741F-002B-C165-5D861CECCE4C}"/>
              </a:ext>
            </a:extLst>
          </p:cNvPr>
          <p:cNvSpPr txBox="1"/>
          <p:nvPr/>
        </p:nvSpPr>
        <p:spPr>
          <a:xfrm>
            <a:off x="10972800" y="660273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/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Здесь:</m:t>
                      </m:r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искомый угол крена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(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рад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угловая скорость крена (</a:t>
                </a:r>
                <a:r>
                  <a:rPr lang="ru-RU" sz="1600" dirty="0">
                    <a:latin typeface="Cambria Math" panose="02040503050406030204" pitchFamily="18" charset="0"/>
                  </a:rPr>
                  <a:t>рад/с)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−угол отклонения элеронов (</m:t>
                      </m:r>
                      <m:r>
                        <m:rPr>
                          <m:nor/>
                        </m:rPr>
                        <a:rPr lang="ru-RU" sz="1600" b="0" dirty="0" smtClean="0">
                          <a:latin typeface="Cambria Math" panose="02040503050406030204" pitchFamily="18" charset="0"/>
                        </a:rPr>
                        <m:t>рад</m:t>
                      </m:r>
                      <m:r>
                        <m:rPr>
                          <m:nor/>
                        </m:rPr>
                        <a:rPr lang="en-US" sz="1600" b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аэродинамический момент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упр</m:t>
                            </m:r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𝑆𝑏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/>
                  <a:t>— управляющий момент со стороны элеронов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— возмущающий момент (ветер)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восстанавливающий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статическую устойчивость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𝑉𝑆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демпфирующий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аэродинамическое демпфирование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момент инерции относительно продольной оси</a:t>
                </a:r>
                <a:endParaRPr lang="en-US" sz="1600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blipFill>
                <a:blip r:embed="rId3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26F64-22C1-7D11-1A0A-E81096AB9A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BAF9A3-34E6-1692-6B4C-74FCFB4A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19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/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упр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 b="-56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3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9DC2-D756-4C84-C0B1-6D0D37E6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BF0624-9C4F-95E3-78EE-BEA2C6529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124008-9DEA-6C44-F824-9561969F27FF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/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Полное линейное уравнение выглядит следующим образом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ерейдя от данного уравнения к системе дифференциальных уравнений Коши. 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Запишем это уравнение в компактной форме: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Здесь: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b="0" i="0" dirty="0">
                              <a:solidFill>
                                <a:srgbClr val="34343C"/>
                              </a:solidFill>
                              <a:effectLst/>
                              <a:latin typeface="YS Text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blipFill>
                <a:blip r:embed="rId3"/>
                <a:stretch>
                  <a:fillRect l="-692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3479B-B10B-3B3C-61E8-6D4A23AFF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6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2643-4BA3-C880-E93F-797018FB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569C3-A5B2-FE19-6934-960702CAD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43BC5DF-B907-CAE3-814C-EE079121EE84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80D01-2189-AA8E-4581-F2264CDE7DA1}"/>
              </a:ext>
            </a:extLst>
          </p:cNvPr>
          <p:cNvSpPr txBox="1"/>
          <p:nvPr/>
        </p:nvSpPr>
        <p:spPr>
          <a:xfrm>
            <a:off x="736600" y="1332177"/>
            <a:ext cx="494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  <a:ea typeface="Cambria Math" panose="02040503050406030204" pitchFamily="18" charset="0"/>
              </a:rPr>
              <a:t>Полученная нами система Коши выглядит так: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4F0BC0-379D-FC38-4EB4-E38F024281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/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восстанавливающий момент 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статическая устойчивость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effectLst/>
                </a:endParaRPr>
              </a:p>
              <a:p>
                <a:r>
                  <a:rPr lang="ru-RU" dirty="0"/>
                  <a:t>   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−демпфирование 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аэродинамическое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−эффективность элеронов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rgbClr val="34343C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−измерительный шум с коварицией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i="1" dirty="0">
                    <a:solidFill>
                      <a:srgbClr val="34343C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−шум процесса с ковариацией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blipFill>
                <a:blip r:embed="rId3"/>
                <a:stretch>
                  <a:fillRect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/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(гироскоп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угловая скорость)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(акселерометр −горизонтальное ускорение)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A533-BEA4-77AC-0F76-82734FD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15F7B-D02D-C6F1-784E-3F94B00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Для дискретизации данной задачи необходимо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по следующей формуле:</a:t>
                </a: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  <a:blipFill>
                <a:blip r:embed="rId2"/>
                <a:stretch>
                  <a:fillRect l="-1411" t="-1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/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blipFill>
                <a:blip r:embed="rId3"/>
                <a:stretch>
                  <a:fillRect l="-660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/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необходимо найти значения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и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следующим образом и подставить найденные значения:   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blipFill>
                <a:blip r:embed="rId4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/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/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0A7A1-3799-1179-BEEC-76E31CA3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C66B-EA2B-541A-4E67-7451DB48460D}"/>
              </a:ext>
            </a:extLst>
          </p:cNvPr>
          <p:cNvSpPr txBox="1"/>
          <p:nvPr/>
        </p:nvSpPr>
        <p:spPr>
          <a:xfrm>
            <a:off x="10896600" y="6557918"/>
            <a:ext cx="11409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7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7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CD1F-57E0-5FFF-0D33-028BA864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8519-1079-A0D8-CFCD-91C0AD6A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дискретизацию полученной системы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1: Найдём матрицу перехода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состояния,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управления,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шума.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Возьмём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0.05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Вычислим собственные значения матрицы: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−1.05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+0.05=0</m:t>
                      </m:r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−1,−0.05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  <a:blipFill>
                <a:blip r:embed="rId2"/>
                <a:stretch>
                  <a:fillRect l="-141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4A12B-0A4A-F82D-0CD7-73A1D51EA6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9DA4C-8D1E-412A-3BDA-048929E45E06}"/>
              </a:ext>
            </a:extLst>
          </p:cNvPr>
          <p:cNvSpPr txBox="1"/>
          <p:nvPr/>
        </p:nvSpPr>
        <p:spPr>
          <a:xfrm>
            <a:off x="10896600" y="6579020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/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.05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3D21-B6AA-194F-B3A2-704D4C54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F55BC-0E1C-8706-2C50-3F70FB3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Найдём переходную матрицу состояний при помощи метода формула Сильвестра: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−0.05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ри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+1: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При 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.05: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  <a:blipFill>
                <a:blip r:embed="rId2"/>
                <a:stretch>
                  <a:fillRect l="-141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CF794D-9E5E-6DE9-091A-FB2C78F464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2E9B-3DB7-5CF7-0F12-31C9A5DFAC1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02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B07F-0FD0-C367-37E7-AC1858D7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A959B-4D7F-6F22-DD53-E0623055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  <a:blipFill>
                <a:blip r:embed="rId2"/>
                <a:stretch>
                  <a:fillRect l="-1239" t="-10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D5D757-1005-59A4-73CF-8D98DD45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030E6-6271-7F24-D34F-6519370C3E8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/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4343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00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CD97-B7C4-3897-771C-7109C666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/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E4A61-6C4E-450F-8B0D-872086C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6831A-CB2C-6A07-62AE-175140DE06F6}"/>
              </a:ext>
            </a:extLst>
          </p:cNvPr>
          <p:cNvSpPr txBox="1"/>
          <p:nvPr/>
        </p:nvSpPr>
        <p:spPr>
          <a:xfrm>
            <a:off x="609600" y="1208619"/>
            <a:ext cx="1012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Шаг </a:t>
            </a:r>
            <a:r>
              <a:rPr lang="en-US" dirty="0">
                <a:solidFill>
                  <a:srgbClr val="34343C"/>
                </a:solidFill>
                <a:latin typeface="YS Text"/>
              </a:rPr>
              <a:t>3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: Определим финальную дискретизацию системы: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E5665-60B7-D1B0-21AC-3364C8D454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486AF-97B2-D91A-58A7-7A261D2E9A9E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/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 b="-204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/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m:rPr>
                          <m:nor/>
                        </m:rPr>
                        <a:rPr lang="ru-RU" dirty="0"/>
                        <m:t> измеряем положение и скорость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5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2775-0B73-2F9D-6AE2-413707C4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95BC-917E-C172-E8A2-1B2A1B3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/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&lt;2 с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0.1,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  <m: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DC820F-566A-2807-412A-2F0EADA11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32CB8-B15A-F5B3-A31D-58255D8987BB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74C2-AD53-B550-8B32-B2E62D854D2C}"/>
              </a:ext>
            </a:extLst>
          </p:cNvPr>
          <p:cNvSpPr txBox="1"/>
          <p:nvPr/>
        </p:nvSpPr>
        <p:spPr>
          <a:xfrm>
            <a:off x="711402" y="1204502"/>
            <a:ext cx="6176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</a:t>
            </a:r>
            <a:endParaRPr lang="ru-RU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78D01-9A45-B31F-5BC2-87265C674AB7}"/>
              </a:ext>
            </a:extLst>
          </p:cNvPr>
          <p:cNvSpPr txBox="1"/>
          <p:nvPr/>
        </p:nvSpPr>
        <p:spPr>
          <a:xfrm>
            <a:off x="632082" y="2274282"/>
            <a:ext cx="3485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Ступенька (</a:t>
            </a:r>
            <a:r>
              <a:rPr lang="ru-RU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маневр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</a:p>
          <a:p>
            <a:r>
              <a:rPr lang="ru-RU" sz="1600" dirty="0"/>
              <a:t>Резкий крен, затем стабилизация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78195-C387-10C2-29C1-8061C106E64C}"/>
              </a:ext>
            </a:extLst>
          </p:cNvPr>
          <p:cNvSpPr txBox="1"/>
          <p:nvPr/>
        </p:nvSpPr>
        <p:spPr>
          <a:xfrm>
            <a:off x="4117303" y="2266431"/>
            <a:ext cx="31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Синусоидальное возмущение – </a:t>
            </a:r>
          </a:p>
          <a:p>
            <a:r>
              <a:rPr lang="ru-RU" sz="1600" dirty="0"/>
              <a:t>Плавные колебания крена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/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6E134E-F98E-C58A-3E2F-AF098355A997}"/>
              </a:ext>
            </a:extLst>
          </p:cNvPr>
          <p:cNvSpPr txBox="1"/>
          <p:nvPr/>
        </p:nvSpPr>
        <p:spPr>
          <a:xfrm>
            <a:off x="7696200" y="2274282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Импульс – </a:t>
            </a:r>
          </a:p>
          <a:p>
            <a:r>
              <a:rPr lang="ru-RU" sz="1600" dirty="0"/>
              <a:t>Кратковременное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/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−3)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2C3896-3CAC-8F4C-7CE2-5C8DF5355C62}"/>
              </a:ext>
            </a:extLst>
          </p:cNvPr>
          <p:cNvSpPr txBox="1"/>
          <p:nvPr/>
        </p:nvSpPr>
        <p:spPr>
          <a:xfrm>
            <a:off x="681443" y="1746930"/>
            <a:ext cx="74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были выбраны следующие функции управления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F820-E9FC-8FB7-7E9C-2A2D8955EF3A}"/>
              </a:ext>
            </a:extLst>
          </p:cNvPr>
          <p:cNvSpPr txBox="1"/>
          <p:nvPr/>
        </p:nvSpPr>
        <p:spPr>
          <a:xfrm>
            <a:off x="711162" y="3637463"/>
            <a:ext cx="617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процесса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E403-32AC-7BDF-FF3F-67F80FA8D976}"/>
              </a:ext>
            </a:extLst>
          </p:cNvPr>
          <p:cNvSpPr txBox="1"/>
          <p:nvPr/>
        </p:nvSpPr>
        <p:spPr>
          <a:xfrm>
            <a:off x="711162" y="4076631"/>
            <a:ext cx="978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 взят нормальный белый шум с экспоненциальной корреляцией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/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Также был взят простой шум: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blipFill>
                <a:blip r:embed="rId6"/>
                <a:stretch>
                  <a:fillRect l="-505" b="-6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5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71600"/>
            <a:ext cx="11353800" cy="4614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Ковариационный </a:t>
            </a:r>
            <a:r>
              <a:rPr lang="en-US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Калмана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получил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распространение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решении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таких прикладных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задач,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как</a:t>
            </a:r>
            <a:r>
              <a:rPr sz="18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  <a:spcBef>
                <a:spcPts val="1810"/>
              </a:spcBef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летательных аппаратов: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Синтез данных GPS/ГЛОНАСС и инерциальных датчиков (IMU)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6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Робототехника: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без GPS (под водой, в шахтах)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800" spc="-1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Автономные системы: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Fusion данных лидара, камер,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одометрии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Аэрокосмическая отрасль: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углового положения и скорости космических аппаратов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Химические и энергетические реакторы: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недоступных для прямого измерения параметров (температур, концентраций)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задачах управления сложными динамическими объектами ключевое значение имеет не только точность оценки состояния, но и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численная устойчивость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алгоритма фильтрации в условиях длительного функционирования. Стандартный фильтр Калмана (CKF) подвержен риску расхождения из-за потери положительной определённости ковариационных матриц в следствие ошибок округления.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Square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Root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Covariance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Filter (SRCF)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напротив, оперирует их устойчивыми квадратными корнями, что гарантирует устойчивость фильтра и делает его предпочтительным выбором для практических задач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Прикладная</a:t>
            </a:r>
            <a:r>
              <a:rPr spc="-85" dirty="0"/>
              <a:t> </a:t>
            </a:r>
            <a:r>
              <a:rPr dirty="0"/>
              <a:t>область</a:t>
            </a:r>
            <a:r>
              <a:rPr spc="-85" dirty="0"/>
              <a:t> </a:t>
            </a:r>
            <a:r>
              <a:rPr spc="-10" dirty="0"/>
              <a:t>применения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CAA6E3-ACA3-439C-EC56-746B00E0B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99007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F6BF-8BE7-639D-E075-942932B5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D71E-611C-13C7-578D-D797E22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440E5-F465-EDE0-52D2-5067A17A3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7DA0-ED71-D9BF-8329-981D902A78F8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/>
              <p:nvPr/>
            </p:nvSpPr>
            <p:spPr>
              <a:xfrm>
                <a:off x="5067299" y="2105372"/>
                <a:ext cx="141541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99" y="2105372"/>
                <a:ext cx="1415415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/>
              <p:nvPr/>
            </p:nvSpPr>
            <p:spPr>
              <a:xfrm>
                <a:off x="4279646" y="2659626"/>
                <a:ext cx="3200400" cy="2153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0.01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6" y="2659626"/>
                <a:ext cx="3200400" cy="2153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6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41A6-3773-B5EF-B20D-785CC3A7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97BE03-2165-E005-C16F-18A2E615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 к исследованиям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01F311-1855-EC30-ED07-EAD5794BFE55}"/>
              </a:ext>
            </a:extLst>
          </p:cNvPr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9BEEC-74E8-0B27-3A43-25F1F20D78B2}"/>
              </a:ext>
            </a:extLst>
          </p:cNvPr>
          <p:cNvSpPr txBox="1"/>
          <p:nvPr/>
        </p:nvSpPr>
        <p:spPr>
          <a:xfrm>
            <a:off x="586996" y="990600"/>
            <a:ext cx="9471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Для анализа точности реализованного алгоритма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 будем вычислять ошибку для каждого компонента вектора состояния по следующей формуле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 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называемой 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ARMSE (Average Root Mean Square Error)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: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 </a:t>
            </a:r>
            <a:endParaRPr lang="ru-RU" sz="1600" b="0" i="0" dirty="0">
              <a:solidFill>
                <a:srgbClr val="34343C"/>
              </a:solidFill>
              <a:effectLst/>
              <a:latin typeface="YS T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/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Здесь: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M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запусков экспериментов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Монте-Карло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испытаний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измерений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временных  шагов)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𝑒𝑥𝑎𝑐𝑡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модельного вектора состояния (истинное состояние системы на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 шаге)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60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оценки модельного вектора состояния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полученной при проведении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j-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го эксперимента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евклидова норма (2-норма) вектора ошибки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.</a:t>
                </a:r>
              </a:p>
              <a:p>
                <a:endParaRPr lang="ru-RU" sz="18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blipFill>
                <a:blip r:embed="rId4"/>
                <a:stretch>
                  <a:fillRect l="-310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E3DEE-D857-A06C-DDD0-7E2B3EBC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937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31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/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𝐴𝑅𝑀𝑆𝐸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𝑒𝑥𝑎𝑐𝑡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+1|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endParaRPr spc="-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449" y="2819400"/>
            <a:ext cx="4477631" cy="3287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736" y="2819400"/>
            <a:ext cx="4462270" cy="32871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BF821-7262-3585-AC38-9CC9C84EB714}"/>
              </a:ext>
            </a:extLst>
          </p:cNvPr>
          <p:cNvSpPr txBox="1"/>
          <p:nvPr/>
        </p:nvSpPr>
        <p:spPr>
          <a:xfrm>
            <a:off x="586996" y="990600"/>
            <a:ext cx="947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 проведения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исследования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определим следующие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данные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соответствующей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3C4AD5-55BF-12F3-8598-56BD8D6F6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5033" y="3129714"/>
            <a:ext cx="4895849" cy="1543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115" y="2284496"/>
            <a:ext cx="4895849" cy="1543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166" y="1104820"/>
            <a:ext cx="1077658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42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Таблица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разницей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коэффициентов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Q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Параметры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расчета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такие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</a:t>
            </a:r>
            <a:endParaRPr sz="1800">
              <a:latin typeface="Microsoft Sans Serif"/>
              <a:cs typeface="Microsoft Sans Serif"/>
            </a:endParaRPr>
          </a:p>
          <a:p>
            <a:pPr marL="1887855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AKF</a:t>
            </a:r>
            <a:endParaRPr sz="1800">
              <a:latin typeface="Microsoft Sans Serif"/>
              <a:cs typeface="Microsoft Sans Serif"/>
            </a:endParaRPr>
          </a:p>
          <a:p>
            <a:pPr marL="6311900">
              <a:lnSpc>
                <a:spcPct val="100000"/>
              </a:lnSpc>
              <a:spcBef>
                <a:spcPts val="171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Разница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15" y="4217607"/>
            <a:ext cx="4895849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2130" y="3864592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3C9235-D832-D360-7BC6-F3365F585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b="0" spc="-10" dirty="0">
                <a:latin typeface="Microsoft Sans Serif"/>
                <a:cs typeface="Microsoft Sans Serif"/>
              </a:rPr>
              <a:t>Неизвестные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априорные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данные.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spc="-30" dirty="0">
                <a:latin typeface="Microsoft Sans Serif"/>
                <a:cs typeface="Microsoft Sans Serif"/>
              </a:rPr>
              <a:t>Для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инициализации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берём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единичные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значения.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548" y="2358843"/>
            <a:ext cx="4441110" cy="3287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991" y="2354868"/>
            <a:ext cx="4451389" cy="3287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60000" y="1897054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0.12854)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9095" y="1908317"/>
            <a:ext cx="277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200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AKF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0.09929)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7B963-F73F-EC40-7BC6-3B2EF9D86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EE39-FF97-7B86-AF81-B4AE6AF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988228-DC18-F673-E486-B49E58FCE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1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F14C51D-3212-073D-A45E-4CAFED7DD830}"/>
              </a:ext>
            </a:extLst>
          </p:cNvPr>
          <p:cNvSpPr txBox="1"/>
          <p:nvPr/>
        </p:nvSpPr>
        <p:spPr>
          <a:xfrm>
            <a:off x="10972800" y="652836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E4175-DBFB-7D7C-078E-07731C765F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3239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9FD5-F54E-9793-2440-FB9B3D26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869BEC-C5F4-52CF-513C-569CEEC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2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9CAB04-7326-DF6D-F349-07C96629E8CC}"/>
              </a:ext>
            </a:extLst>
          </p:cNvPr>
          <p:cNvSpPr txBox="1"/>
          <p:nvPr/>
        </p:nvSpPr>
        <p:spPr>
          <a:xfrm>
            <a:off x="10972800" y="65481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E89F8-41D6-8F62-BDDC-9DE90192E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946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9DC1-D9AB-B6F0-65A1-36DE66B5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B2AECA-899C-EA5E-9DCF-DF22F0AB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Выводы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C678B-104D-2D6C-5C59-C6338DB077C6}"/>
              </a:ext>
            </a:extLst>
          </p:cNvPr>
          <p:cNvSpPr txBox="1"/>
          <p:nvPr/>
        </p:nvSpPr>
        <p:spPr>
          <a:xfrm>
            <a:off x="10972800" y="65899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FD5B7-A69A-9B96-47B4-34C83A4345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9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990C-EA30-96EA-3DD0-DD1B064D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732A9A-6EA1-A07F-B17F-289FF65542D7}"/>
              </a:ext>
            </a:extLst>
          </p:cNvPr>
          <p:cNvSpPr txBox="1"/>
          <p:nvPr/>
        </p:nvSpPr>
        <p:spPr>
          <a:xfrm>
            <a:off x="591023" y="1371600"/>
            <a:ext cx="11353800" cy="512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Стандартная реализация дискретного фильтра Калмана (ФК) состоит из следующих двух этапов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 называется двухстадийной:</a:t>
            </a: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Экстраполяция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(предсказание оценки вектора состояния и матрицы ковариации ошибки оценивания по предыдущим доступным измерениям)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Фильтрация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обновление предсказанной оценки вектора состояния и матрицы ковариации ошибки оценивания в соответствии с полученным в текущий момент времени измерением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Рассматриваемый нами алгоритм фильтра Калмана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также является  двухстадийным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 объединённой вычислительной реализацией, где обе стадии выполняются за одно ортогональное преобразование для обеспечения численной устойчивости алгоритма.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работе используются следующие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подразновидности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ковариаций: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начальные предположения о структуре ковариации данных или параметров модели до наблюдения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Апостериорная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обновлённое представление о структуре ковариации данных или параметров модели после получения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0BA4E7-01D6-977B-5900-AE348D09384F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27BE17-A55F-4474-8D9F-ED60369E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509" y="533400"/>
            <a:ext cx="113043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Ковариационная форма дискретного фильтра Калмана</a:t>
            </a:r>
            <a:endParaRPr sz="3200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C28FE-D1D3-FE29-96DA-8C20BD5BB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96817" y="63246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Общий вид задачи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E3A73-6051-316F-D752-2F083C97EEF7}"/>
              </a:ext>
            </a:extLst>
          </p:cNvPr>
          <p:cNvSpPr txBox="1"/>
          <p:nvPr/>
        </p:nvSpPr>
        <p:spPr>
          <a:xfrm>
            <a:off x="762000" y="1905000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spc="-10" dirty="0">
                <a:latin typeface="Microsoft Sans Serif"/>
                <a:cs typeface="Microsoft Sans Serif"/>
              </a:rPr>
              <a:t>1</a:t>
            </a:r>
            <a:r>
              <a:rPr lang="en-US" sz="2800" spc="-10" dirty="0">
                <a:latin typeface="Microsoft Sans Serif"/>
                <a:cs typeface="Microsoft Sans Serif"/>
              </a:rPr>
              <a:t>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системы (состояний)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/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blipFill>
                <a:blip r:embed="rId3"/>
                <a:stretch>
                  <a:fillRect l="-1178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2C6F0-9AE7-A74E-8757-3CE955FBDE74}"/>
              </a:ext>
            </a:extLst>
          </p:cNvPr>
          <p:cNvSpPr txBox="1"/>
          <p:nvPr/>
        </p:nvSpPr>
        <p:spPr>
          <a:xfrm>
            <a:off x="797859" y="2574077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2.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измерений (наблюдений)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/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blipFill>
                <a:blip r:embed="rId4"/>
                <a:stretch>
                  <a:fillRect l="-1010" r="-2525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09F94-BABB-A7AA-9000-DEAE0F84C6C3}"/>
              </a:ext>
            </a:extLst>
          </p:cNvPr>
          <p:cNvSpPr txBox="1"/>
          <p:nvPr/>
        </p:nvSpPr>
        <p:spPr>
          <a:xfrm>
            <a:off x="797859" y="3243155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3. </a:t>
            </a:r>
            <a:r>
              <a:rPr lang="ru-RU" sz="2800" spc="-10" dirty="0">
                <a:latin typeface="Microsoft Sans Serif"/>
                <a:cs typeface="Microsoft Sans Serif"/>
              </a:rPr>
              <a:t>Выборка измерений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/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CC5CC-F17E-CD86-E7B5-97AEE9275A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87B1-A657-3B8A-4D49-764EAEB8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9DA3DD3A-6554-B532-3AAF-BCB3CF9D2E87}"/>
              </a:ext>
            </a:extLst>
          </p:cNvPr>
          <p:cNvSpPr/>
          <p:nvPr/>
        </p:nvSpPr>
        <p:spPr>
          <a:xfrm>
            <a:off x="937023" y="4218293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E8466DB-89F9-858B-BD05-4C0935E5081A}"/>
              </a:ext>
            </a:extLst>
          </p:cNvPr>
          <p:cNvSpPr/>
          <p:nvPr/>
        </p:nvSpPr>
        <p:spPr>
          <a:xfrm>
            <a:off x="1142999" y="1873010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55B461-1CA7-85D2-8736-5CB4787F7C9E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B92D28-37E8-23A3-280D-3A609EFF1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Структурно</a:t>
            </a:r>
            <a:r>
              <a:rPr spc="-10" dirty="0"/>
              <a:t>-</a:t>
            </a:r>
            <a:r>
              <a:rPr lang="ru-RU" dirty="0"/>
              <a:t>вероятностное</a:t>
            </a:r>
            <a:r>
              <a:rPr spc="-95" dirty="0"/>
              <a:t> </a:t>
            </a:r>
            <a:r>
              <a:rPr lang="ru-RU" dirty="0"/>
              <a:t>описание</a:t>
            </a:r>
            <a:r>
              <a:rPr spc="-95" dirty="0"/>
              <a:t> </a:t>
            </a:r>
            <a:r>
              <a:rPr lang="ru-RU" spc="-10" dirty="0"/>
              <a:t>модели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4BD18-BEF5-4464-0ED6-1489A21A9441}"/>
              </a:ext>
            </a:extLst>
          </p:cNvPr>
          <p:cNvSpPr txBox="1"/>
          <p:nvPr/>
        </p:nvSpPr>
        <p:spPr>
          <a:xfrm>
            <a:off x="970837" y="1365761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0" dirty="0">
                <a:latin typeface="Microsoft Sans Serif"/>
                <a:cs typeface="Microsoft Sans Serif"/>
              </a:rPr>
              <a:t>1</a:t>
            </a:r>
            <a:r>
              <a:rPr lang="en-US" sz="2000" b="1" spc="-10" dirty="0">
                <a:latin typeface="Microsoft Sans Serif"/>
                <a:cs typeface="Microsoft Sans Serif"/>
              </a:rPr>
              <a:t>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системы (уравнение состояния)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/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blipFill>
                <a:blip r:embed="rId3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C22BC9-9366-FC8F-CC70-F504D3F5A57B}"/>
              </a:ext>
            </a:extLst>
          </p:cNvPr>
          <p:cNvSpPr txBox="1"/>
          <p:nvPr/>
        </p:nvSpPr>
        <p:spPr>
          <a:xfrm>
            <a:off x="1007815" y="3730051"/>
            <a:ext cx="6192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0" dirty="0">
                <a:latin typeface="Microsoft Sans Serif"/>
                <a:cs typeface="Microsoft Sans Serif"/>
              </a:rPr>
              <a:t>2.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наблюдений (уравнение измерений)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/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blipFill>
                <a:blip r:embed="rId4"/>
                <a:stretch>
                  <a:fillRect l="-799" r="-1332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/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количество интервалов</a:t>
                </a:r>
                <a:r>
                  <a:rPr lang="en-US" sz="1600" dirty="0"/>
                  <a:t>, </a:t>
                </a:r>
                <a:r>
                  <a:rPr lang="ru-RU" sz="1600" dirty="0"/>
                  <a:t>рассматриваемых в рамках задачи</a:t>
                </a:r>
                <a:r>
                  <a:rPr lang="en-US" sz="1600" dirty="0"/>
                  <a:t>, </a:t>
                </a:r>
                <a:r>
                  <a:rPr lang="ru-RU" sz="1600" dirty="0"/>
                  <a:t>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дискретный отсчёт времени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930460-E823-25BE-494C-D0CAC5E2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450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/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𝑥</m:t>
                        </m:r>
                      </m:e>
                      <m:sub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вектор состояний</a:t>
                </a:r>
                <a:r>
                  <a:rPr lang="en-US" sz="1600" dirty="0"/>
                  <a:t>, </a:t>
                </a:r>
                <a:r>
                  <a:rPr lang="ru-RU" sz="1600" dirty="0"/>
                  <a:t>подлежащий оценке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/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детерминированный входной вектор управления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/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процесса / возмущений системы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/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переходная матрица состояний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/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шума состояний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/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матрица управляющего воздействия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blipFill>
                <a:blip r:embed="rId11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/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измерений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/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измерения системы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/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изменений</a:t>
                </a:r>
                <a:r>
                  <a:rPr lang="en-US" sz="1600" dirty="0"/>
                  <a:t>, </a:t>
                </a:r>
                <a:r>
                  <a:rPr lang="ru-RU" sz="1600" dirty="0"/>
                  <a:t>отображающая отношение измерений и состояний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/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—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символ Кронекера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2"/>
                <a:stretch>
                  <a:fillRect b="-98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/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)ᵀ]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3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60" y="224088"/>
            <a:ext cx="103733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Статистические предположения</a:t>
            </a:r>
            <a:endParaRPr sz="3200"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/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измерений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состояний</a:t>
                </a:r>
                <a:r>
                  <a:rPr lang="en-US" sz="1600" dirty="0"/>
                  <a:t>/</a:t>
                </a:r>
                <a:r>
                  <a:rPr lang="ru-RU" sz="1600" dirty="0"/>
                  <a:t>возмущений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/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Полная априорная информация включает в себя много информации. В том числе и о</a:t>
                </a:r>
                <a:r>
                  <a:rPr lang="en-US" sz="1600" dirty="0"/>
                  <a:t> </a:t>
                </a:r>
                <a:r>
                  <a:rPr lang="ru-RU" sz="1600" dirty="0"/>
                  <a:t>ковариационных матрицах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— ковариационная матрица ошибки модели/случайных воздействий/шума состояний</a:t>
                </a:r>
              </a:p>
              <a:p>
                <a:r>
                  <a:rPr lang="ru-RU" sz="1600" dirty="0"/>
                  <a:t>Указывает, на какие переменные состояния будут в первую очередь влиять ошибки модели.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 — ковариационная матрица шума измерений/шума наблюдений</a:t>
                </a:r>
              </a:p>
              <a:p>
                <a:r>
                  <a:rPr lang="ru-RU" sz="1600" dirty="0"/>
                  <a:t>Нужна для учёта погрешности измерений и воздействия шумов на динамическую систему.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blipFill>
                <a:blip r:embed="rId6"/>
                <a:stretch>
                  <a:fillRect l="-315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06678-99C6-6886-4821-8C57E1D8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813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C5C0-F28A-6F07-11F0-213E47EF6F38}"/>
              </a:ext>
            </a:extLst>
          </p:cNvPr>
          <p:cNvSpPr txBox="1"/>
          <p:nvPr/>
        </p:nvSpPr>
        <p:spPr>
          <a:xfrm>
            <a:off x="693166" y="805251"/>
            <a:ext cx="693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Начальное состояние системы: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B9D3-4EA1-A994-89DD-790BAECA98A4}"/>
              </a:ext>
            </a:extLst>
          </p:cNvPr>
          <p:cNvSpPr txBox="1"/>
          <p:nvPr/>
        </p:nvSpPr>
        <p:spPr>
          <a:xfrm>
            <a:off x="693166" y="189886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Белый гауссовский шум: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/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/>
                        <m:t>,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7"/>
                <a:stretch>
                  <a:fillRect l="-327" b="-12345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139F070-9C15-01E1-91E7-81C33CF67363}"/>
              </a:ext>
            </a:extLst>
          </p:cNvPr>
          <p:cNvSpPr txBox="1"/>
          <p:nvPr/>
        </p:nvSpPr>
        <p:spPr>
          <a:xfrm>
            <a:off x="757517" y="3607381"/>
            <a:ext cx="705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Априорные данные: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/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/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BE29-0231-DC90-C573-85ECA9AE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sz="1800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Ч</a:t>
                </a:r>
                <a:r>
                  <a:rPr lang="ru-RU" dirty="0"/>
                  <a:t>исленно устойчивая реализация фильтра Калмана, которая оперирует </a:t>
                </a:r>
                <a:r>
                  <a:rPr lang="ru-RU" b="1" dirty="0"/>
                  <a:t>квадратными корнями ковариационных матриц</a:t>
                </a:r>
                <a:r>
                  <a:rPr lang="ru-RU" dirty="0"/>
                  <a:t> вместо самих матриц. Это гарантирует сохранение свойств симметрии и положительной </a:t>
                </a:r>
                <a:r>
                  <a:rPr lang="ru-RU" dirty="0" err="1"/>
                  <a:t>полуопределённости</a:t>
                </a:r>
                <a:r>
                  <a:rPr lang="ru-RU" dirty="0"/>
                  <a:t> ковариационных матриц на всех шагах фильтрации.</a:t>
                </a:r>
              </a:p>
              <a:p>
                <a:endParaRPr lang="ru-RU" dirty="0">
                  <a:solidFill>
                    <a:srgbClr val="CC0000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sz="18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Математическая основа алгоритма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Разложение </a:t>
                </a:r>
                <a:r>
                  <a:rPr lang="ru-RU" b="1" dirty="0" err="1"/>
                  <a:t>Холецкого</a:t>
                </a:r>
                <a:r>
                  <a:rPr lang="ru-RU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нижнетреугольная матрица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b="1" dirty="0"/>
                  <a:t>QR-</a:t>
                </a:r>
                <a:r>
                  <a:rPr lang="ru-RU" b="1" dirty="0"/>
                  <a:t>разложение: </a:t>
                </a:r>
                <a:r>
                  <a:rPr lang="ru-RU" dirty="0"/>
                  <a:t>Ортогональные преобразования вида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для обновления матричных факторов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Ортогональные преобразования</a:t>
                </a:r>
                <a:r>
                  <a:rPr lang="ru-RU" b="1" dirty="0">
                    <a:solidFill>
                      <a:schemeClr val="tx1"/>
                    </a:solidFill>
                  </a:rPr>
                  <a:t>: </a:t>
                </a:r>
                <a:r>
                  <a:rPr lang="ru-RU" dirty="0">
                    <a:solidFill>
                      <a:schemeClr val="tx1"/>
                    </a:solidFill>
                  </a:rPr>
                  <a:t>Преобразования </a:t>
                </a:r>
                <a:r>
                  <a:rPr lang="ru-RU" dirty="0" err="1">
                    <a:solidFill>
                      <a:schemeClr val="tx1"/>
                    </a:solidFill>
                  </a:rPr>
                  <a:t>Хаусхолдера</a:t>
                </a:r>
                <a:r>
                  <a:rPr lang="ru-RU" dirty="0">
                    <a:solidFill>
                      <a:schemeClr val="tx1"/>
                    </a:solidFill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</a:rPr>
                  <a:t>Гивенса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/>
                  <a:t>Основной шаг фильтрации выполняется через ортогонализацию блочной прямоугольной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Где: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 ортогональная матрица преобразования</a:t>
                </a:r>
                <a:r>
                  <a:rPr lang="en-US" dirty="0"/>
                  <a:t>, </a:t>
                </a:r>
                <a:r>
                  <a:rPr lang="ru-RU" dirty="0"/>
                  <a:t>приводящая </a:t>
                </a:r>
                <a:r>
                  <a:rPr lang="en-US" dirty="0" err="1"/>
                  <a:t>prearray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верхнетреугольному виду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квадратный корень априорной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— квадратный корень апостериорной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вспомогательная матрица для вычисления коэффициента усиления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  <a:blipFill>
                <a:blip r:embed="rId2"/>
                <a:stretch>
                  <a:fillRect l="-1301" t="-1120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B6E598F-DD2F-CBC9-A2DD-75EDFADF73B5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010F82-E338-AE71-C966-22816B02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AA14-3001-5370-6986-3801C1AB48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3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BE00-7C95-41F6-7316-81E2329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Основная логика </a:t>
                </a:r>
                <a:r>
                  <a:rPr lang="ru-RU" dirty="0" err="1"/>
                  <a:t>ортогонализованных</a:t>
                </a:r>
                <a:r>
                  <a:rPr lang="ru-RU" dirty="0"/>
                  <a:t> блочных алгоритмов на примере квадратно-корневых реализаций состоит в следующем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Рассмотрим разностное уравнение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Рикатти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𝒬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ортогональная матрица и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R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верхнетреугольная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искомый квадратный корень ковариационной матрицы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Представим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 виде разложения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Отсюда 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вычисляется с помощью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ортогонализированного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QR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преобразования (таким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как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Хаусхолдер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Гивенс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.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представить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матрицы ковариации шума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а </a:t>
                </a:r>
                <a:r>
                  <a:rPr lang="ru-RU" dirty="0"/>
                  <a:t>этапы экстраполяции и обработки измерений совместить</a:t>
                </a:r>
                <a:r>
                  <a:rPr lang="en-US" dirty="0"/>
                  <a:t> </a:t>
                </a:r>
                <a:r>
                  <a:rPr lang="ru-RU" dirty="0"/>
                  <a:t>в</a:t>
                </a:r>
                <a:r>
                  <a:rPr lang="en-US" dirty="0"/>
                  <a:t> </a:t>
                </a:r>
                <a:r>
                  <a:rPr lang="ru-RU" dirty="0"/>
                  <a:t>одной </a:t>
                </a:r>
                <a:r>
                  <a:rPr lang="ru-RU" dirty="0" err="1"/>
                  <a:t>ортогонализованной</a:t>
                </a:r>
                <a:r>
                  <a:rPr lang="en-US" dirty="0"/>
                  <a:t> </a:t>
                </a:r>
                <a:r>
                  <a:rPr lang="ru-RU" dirty="0"/>
                  <a:t>схеме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мы получаем следующую блочную систему уравнений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позволяющую сократить объём вычислений: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  <a:blipFill>
                <a:blip r:embed="rId2"/>
                <a:stretch>
                  <a:fillRect l="-1301" t="-1151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D3F4AA9-AA9B-0651-F3D7-425D752FCC22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F24B61-92A6-DDBF-692A-F3DF975DF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3D2EA-CDDA-A20D-3364-7CF662B92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8351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5276</TotalTime>
  <Words>3635</Words>
  <Application>Microsoft Office PowerPoint</Application>
  <PresentationFormat>Widescreen</PresentationFormat>
  <Paragraphs>409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fkGroteskNeue</vt:lpstr>
      <vt:lpstr>Microsoft Sans Serif</vt:lpstr>
      <vt:lpstr>Wingdings</vt:lpstr>
      <vt:lpstr>YS Text</vt:lpstr>
      <vt:lpstr>Office Theme</vt:lpstr>
      <vt:lpstr>Квадартично-корневой ковариационный фильтр  Калмана</vt:lpstr>
      <vt:lpstr>Введение</vt:lpstr>
      <vt:lpstr>Прикладная область применения</vt:lpstr>
      <vt:lpstr>Ковариационная форма дискретного фильтра Калмана</vt:lpstr>
      <vt:lpstr>Общий вид задачи</vt:lpstr>
      <vt:lpstr>Структурно-вероятностное описание модели</vt:lpstr>
      <vt:lpstr>Статистические предположения</vt:lpstr>
      <vt:lpstr>Общее описание алгоритма SRCF</vt:lpstr>
      <vt:lpstr>Общее описание алгоритма SRCF</vt:lpstr>
      <vt:lpstr>Общее описание алгоритма SRCF</vt:lpstr>
      <vt:lpstr>Преимущества подхода</vt:lpstr>
      <vt:lpstr>Алгоритм фильтрации SRCF (Square-Root Covariance Filter) </vt:lpstr>
      <vt:lpstr>Алгоритм фильтрации SRCF (Square-Root Covariance Filter) </vt:lpstr>
      <vt:lpstr>PowerPoint Presentation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Преимущества и недостатки алгоритма фильтрации SRCF</vt:lpstr>
      <vt:lpstr>Физическая модель 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полёте.</vt:lpstr>
      <vt:lpstr>Физическая модель</vt:lpstr>
      <vt:lpstr>Физическая модель</vt:lpstr>
      <vt:lpstr>Дискретизация</vt:lpstr>
      <vt:lpstr>Дискретизация</vt:lpstr>
      <vt:lpstr>Дискретизация</vt:lpstr>
      <vt:lpstr>Дискретизация</vt:lpstr>
      <vt:lpstr>Дискретизация</vt:lpstr>
      <vt:lpstr>Определение функций для теста фильтра SRCF</vt:lpstr>
      <vt:lpstr>Определение функций для теста фильтра SRCF</vt:lpstr>
      <vt:lpstr>Подготовка к исследованиям</vt:lpstr>
      <vt:lpstr>Исследования работы фильтра</vt:lpstr>
      <vt:lpstr>Исследование работы фильтра: Тест 1</vt:lpstr>
      <vt:lpstr>Исследование работы фильтра: Тест 2 Неизвестные априорные данные. Для инициализации берём единичные значения.</vt:lpstr>
      <vt:lpstr>Анализ полученных результатов: Тест 1 </vt:lpstr>
      <vt:lpstr>Анализ полученных результатов: Тест 2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Ямщиков</dc:creator>
  <cp:lastModifiedBy>Steven Hany</cp:lastModifiedBy>
  <cp:revision>108</cp:revision>
  <dcterms:created xsi:type="dcterms:W3CDTF">2025-11-27T11:21:27Z</dcterms:created>
  <dcterms:modified xsi:type="dcterms:W3CDTF">2025-12-21T01:12:06Z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2025-11-06T00:00:00Z</vt:filetime>
  </property>
</Properties>
</file>